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72" r:id="rId4"/>
    <p:sldId id="277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76" r:id="rId18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90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B7C18-C094-4286-8CED-8B947339DACE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77F0-DC22-4651-832D-EBE7568E9D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8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 hasCustomPrompt="1"/>
          </p:nvPr>
        </p:nvSpPr>
        <p:spPr>
          <a:xfrm>
            <a:off x="395536" y="1196752"/>
            <a:ext cx="7632848" cy="792088"/>
          </a:xfrm>
          <a:prstGeom prst="rect">
            <a:avLst/>
          </a:prstGeom>
        </p:spPr>
        <p:txBody>
          <a:bodyPr/>
          <a:lstStyle>
            <a:lvl1pPr>
              <a:defRPr>
                <a:latin typeface="Gulim" pitchFamily="34" charset="-127"/>
                <a:ea typeface="Gulim" pitchFamily="34" charset="-127"/>
                <a:cs typeface="Aharoni" pitchFamily="2" charset="-79"/>
              </a:defRPr>
            </a:lvl1pPr>
          </a:lstStyle>
          <a:p>
            <a:r>
              <a:rPr lang="sl-SI" dirty="0" smtClean="0"/>
              <a:t>Uredite naslov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 hasCustomPrompt="1"/>
          </p:nvPr>
        </p:nvSpPr>
        <p:spPr>
          <a:xfrm>
            <a:off x="469033" y="206084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ulim" pitchFamily="34" charset="-127"/>
                <a:ea typeface="Gulim" pitchFamily="34" charset="-127"/>
              </a:defRPr>
            </a:lvl1pPr>
            <a:lvl2pPr>
              <a:defRPr>
                <a:latin typeface="Gulim" pitchFamily="34" charset="-127"/>
                <a:ea typeface="Gulim" pitchFamily="34" charset="-127"/>
              </a:defRPr>
            </a:lvl2pPr>
            <a:lvl3pPr>
              <a:defRPr>
                <a:latin typeface="Gulim" pitchFamily="34" charset="-127"/>
                <a:ea typeface="Gulim" pitchFamily="34" charset="-127"/>
              </a:defRPr>
            </a:lvl3pPr>
            <a:lvl4pPr>
              <a:defRPr>
                <a:latin typeface="Gulim" pitchFamily="34" charset="-127"/>
                <a:ea typeface="Gulim" pitchFamily="34" charset="-127"/>
              </a:defRPr>
            </a:lvl4pPr>
            <a:lvl5pPr>
              <a:defRPr>
                <a:latin typeface="Gulim" pitchFamily="34" charset="-127"/>
                <a:ea typeface="Gulim" pitchFamily="34" charset="-127"/>
              </a:defRPr>
            </a:lvl5pPr>
          </a:lstStyle>
          <a:p>
            <a:pPr lvl="0"/>
            <a:r>
              <a:rPr lang="sl-SI" dirty="0" smtClean="0"/>
              <a:t>Uredite besedilo 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8F6D-D1C1-4F78-9CB0-CD31D92DF774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6DE3-3AAD-44FA-89F1-8DC1C7AE01D9}" type="slidenum">
              <a:rPr lang="sl-SI" smtClean="0"/>
              <a:t>‹#›</a:t>
            </a:fld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8"/>
            <a:ext cx="9148531" cy="68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632848" cy="720080"/>
          </a:xfrm>
        </p:spPr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Raziskava ICCS, IEA, 2009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sl-SI" sz="2000" dirty="0"/>
              <a:t>A.	razvijanje znanja o družbenih, političnih in civilnodružbenih institucijah;</a:t>
            </a:r>
          </a:p>
          <a:p>
            <a:r>
              <a:rPr lang="sl-SI" sz="2000" dirty="0"/>
              <a:t>B.	spodbujanje spoštovanja in varovanja okolja;</a:t>
            </a:r>
          </a:p>
          <a:p>
            <a:r>
              <a:rPr lang="sl-SI" sz="2000" dirty="0"/>
              <a:t>C.	razvijanje sposobnosti za zagovarjanje lastnega stališča;</a:t>
            </a:r>
          </a:p>
          <a:p>
            <a:r>
              <a:rPr lang="sl-SI" sz="2000" dirty="0"/>
              <a:t>D.	razvoj spretnosti in sposobnosti učencev za reševanje sporov;</a:t>
            </a:r>
          </a:p>
          <a:p>
            <a:r>
              <a:rPr lang="sl-SI" sz="2000" dirty="0"/>
              <a:t>E.	širjenje znanja o pravicah in odgovornostih državljanov;</a:t>
            </a:r>
          </a:p>
          <a:p>
            <a:r>
              <a:rPr lang="sl-SI" sz="2000" dirty="0"/>
              <a:t>F.	spodbujanje sodelovanja učencev v lokalni skupnosti;</a:t>
            </a:r>
          </a:p>
          <a:p>
            <a:r>
              <a:rPr lang="sl-SI" sz="2000" dirty="0"/>
              <a:t>G.	spodbujanje kritičnega in neodvisnega mišljenja učencev;</a:t>
            </a:r>
          </a:p>
          <a:p>
            <a:r>
              <a:rPr lang="sl-SI" sz="2000" dirty="0"/>
              <a:t>H.	spodbujanje sodelovanja učencev v življenju šole;</a:t>
            </a:r>
          </a:p>
          <a:p>
            <a:r>
              <a:rPr lang="sl-SI" sz="2000" dirty="0"/>
              <a:t>I.	razvoj učinkovitih strategij za boj proti rasizmu in ksenofobiji;</a:t>
            </a:r>
          </a:p>
          <a:p>
            <a:r>
              <a:rPr lang="sl-SI" sz="2000" dirty="0"/>
              <a:t>J.	pripravljanje učencev za bodoče politično udejstvovanje.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2551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632848" cy="936104"/>
          </a:xfrm>
        </p:spPr>
        <p:txBody>
          <a:bodyPr/>
          <a:lstStyle/>
          <a:p>
            <a:r>
              <a:rPr lang="sl-SI" sz="2400" b="1" dirty="0"/>
              <a:t>Mnenja učiteljev o pomembnosti posebnih ciljev državljanske vzgoje – povprečje in izbor držav</a:t>
            </a:r>
            <a:endParaRPr lang="sl-SI" sz="24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15071"/>
              </p:ext>
            </p:extLst>
          </p:nvPr>
        </p:nvGraphicFramePr>
        <p:xfrm>
          <a:off x="1403648" y="2060848"/>
          <a:ext cx="6489040" cy="2301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118"/>
                <a:gridCol w="497428"/>
                <a:gridCol w="595564"/>
                <a:gridCol w="595564"/>
                <a:gridCol w="595564"/>
                <a:gridCol w="595564"/>
                <a:gridCol w="595564"/>
                <a:gridCol w="595564"/>
                <a:gridCol w="595564"/>
                <a:gridCol w="529178"/>
                <a:gridCol w="364168"/>
                <a:gridCol w="76200"/>
              </a:tblGrid>
              <a:tr h="55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A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B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C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D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E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F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G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H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I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J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1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Ø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31,1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36,7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20,4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36,0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62,8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15,1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57,8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18,7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16,2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4,4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30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SI</a:t>
                      </a:r>
                      <a:endParaRPr lang="sl-SI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</a:rPr>
                        <a:t>24,0</a:t>
                      </a:r>
                      <a:endParaRPr lang="sl-SI" sz="16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</a:rPr>
                        <a:t>55,3</a:t>
                      </a:r>
                      <a:endParaRPr lang="sl-SI" sz="16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30,5</a:t>
                      </a:r>
                      <a:endParaRPr lang="sl-SI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</a:rPr>
                        <a:t>40,2</a:t>
                      </a:r>
                      <a:endParaRPr lang="sl-SI" sz="16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49,3</a:t>
                      </a:r>
                      <a:endParaRPr lang="sl-SI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5,1</a:t>
                      </a:r>
                      <a:endParaRPr lang="sl-SI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64,3</a:t>
                      </a:r>
                      <a:endParaRPr lang="sl-SI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</a:rPr>
                        <a:t>17,0</a:t>
                      </a:r>
                      <a:endParaRPr lang="sl-SI" sz="16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</a:rPr>
                        <a:t>12,6</a:t>
                      </a:r>
                      <a:endParaRPr lang="sl-SI" sz="16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</a:rPr>
                        <a:t>0,7</a:t>
                      </a:r>
                      <a:endParaRPr lang="sl-SI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FI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26,8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61,1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14,3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44,0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36,8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7,1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81,1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18,2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8,7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1,3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IT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49,6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37,8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12,4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20,8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78,3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8,0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58,0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10,9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21,5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2,1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AT*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25,3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27,0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38,4</a:t>
                      </a:r>
                      <a:endParaRPr lang="sl-S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46,5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16,7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3,2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64,5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2,2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21,4</a:t>
                      </a:r>
                      <a:endParaRPr lang="sl-S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15,7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88573"/>
              </p:ext>
            </p:extLst>
          </p:nvPr>
        </p:nvGraphicFramePr>
        <p:xfrm>
          <a:off x="1259632" y="4653136"/>
          <a:ext cx="6912768" cy="2048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52"/>
                <a:gridCol w="3086505"/>
                <a:gridCol w="171728"/>
                <a:gridCol w="3454883"/>
              </a:tblGrid>
              <a:tr h="57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A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Poznavanje družbenih, političnih in civilnih ustanov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F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Participacija v lokalni skupnosti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B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Spoštovanje in varovanje okolja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Kritično in neodvisno mišljenje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C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Zmožnost zagovarjati lastno stališče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H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Sodelovanje pri šolskem življenju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Spretnosti in kompetence za reševanje sporov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I</a:t>
                      </a:r>
                      <a:endParaRPr lang="sl-SI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Učinkovite strategije za boj proti rasizmu in ksenofobiji</a:t>
                      </a:r>
                      <a:endParaRPr lang="sl-SI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Arial Narrow"/>
                          <a:ea typeface="Times New Roman"/>
                        </a:rPr>
                        <a:t>E</a:t>
                      </a:r>
                      <a:endParaRPr lang="sl-SI" sz="1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Arial Narrow"/>
                          <a:ea typeface="Times New Roman"/>
                        </a:rPr>
                        <a:t>Poznavanje pravic in odgovornosti državljanov</a:t>
                      </a:r>
                      <a:endParaRPr lang="sl-SI" sz="14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Arial Narrow"/>
                          <a:ea typeface="Times New Roman"/>
                        </a:rPr>
                        <a:t>J</a:t>
                      </a:r>
                      <a:endParaRPr lang="sl-SI" sz="14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Arial Narrow"/>
                          <a:ea typeface="Times New Roman"/>
                        </a:rPr>
                        <a:t>Priprava na udeležbo v </a:t>
                      </a:r>
                      <a:r>
                        <a:rPr lang="sl-SI" sz="1400" b="0" dirty="0" smtClean="0">
                          <a:effectLst/>
                          <a:latin typeface="Arial Narrow"/>
                          <a:ea typeface="Times New Roman"/>
                        </a:rPr>
                        <a:t>politiki v </a:t>
                      </a:r>
                      <a:r>
                        <a:rPr lang="sl-SI" sz="1400" b="0" dirty="0">
                          <a:effectLst/>
                          <a:latin typeface="Arial Narrow"/>
                          <a:ea typeface="Times New Roman"/>
                        </a:rPr>
                        <a:t>prihodnosti</a:t>
                      </a:r>
                      <a:endParaRPr lang="sl-SI" sz="1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9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Predmetni pristop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</a:t>
            </a:r>
            <a:r>
              <a:rPr lang="sl-SI" dirty="0" smtClean="0"/>
              <a:t>omovinska </a:t>
            </a:r>
            <a:r>
              <a:rPr lang="sl-SI" dirty="0"/>
              <a:t>in državljanska kultura ter </a:t>
            </a:r>
            <a:r>
              <a:rPr lang="sl-SI" dirty="0" smtClean="0"/>
              <a:t>etika – 7. in 8. razred</a:t>
            </a:r>
          </a:p>
          <a:p>
            <a:r>
              <a:rPr lang="sl-SI" dirty="0" smtClean="0"/>
              <a:t>Državljanska kultura - </a:t>
            </a:r>
            <a:r>
              <a:rPr lang="sl-SI" dirty="0"/>
              <a:t>izbirni predmet 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3666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Medpredmetni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pristop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ISCED 1: slovenščina, tuji jeziki, spoznavanje </a:t>
            </a:r>
            <a:r>
              <a:rPr lang="sl-SI" sz="2800" dirty="0"/>
              <a:t>okolja, družbe, zgodovine, </a:t>
            </a:r>
            <a:r>
              <a:rPr lang="sl-SI" sz="2800" dirty="0" smtClean="0"/>
              <a:t>geografije</a:t>
            </a:r>
            <a:endParaRPr lang="sl-SI" sz="2800" dirty="0"/>
          </a:p>
          <a:p>
            <a:r>
              <a:rPr lang="sl-SI" sz="2800" dirty="0" smtClean="0"/>
              <a:t>ISCED 2: </a:t>
            </a:r>
            <a:r>
              <a:rPr lang="sl-SI" sz="2800" dirty="0"/>
              <a:t>slovenščina, geografija, zgodovina, tuji jezik in izbirni </a:t>
            </a:r>
            <a:r>
              <a:rPr lang="sl-SI" sz="2800" dirty="0" smtClean="0"/>
              <a:t>predmeti</a:t>
            </a:r>
          </a:p>
          <a:p>
            <a:r>
              <a:rPr lang="sl-SI" sz="2800" dirty="0"/>
              <a:t>I</a:t>
            </a:r>
            <a:r>
              <a:rPr lang="sl-SI" sz="2800" dirty="0" smtClean="0"/>
              <a:t>SCED 3: slovenščina</a:t>
            </a:r>
            <a:r>
              <a:rPr lang="sl-SI" sz="2800" dirty="0"/>
              <a:t>, tuji jezik, sociologija, geografija, zgodovina, tudi filozofija</a:t>
            </a:r>
          </a:p>
        </p:txBody>
      </p:sp>
    </p:spTree>
    <p:extLst>
      <p:ext uri="{BB962C8B-B14F-4D97-AF65-F5344CB8AC3E}">
        <p14:creationId xmlns:p14="http://schemas.microsoft.com/office/powerpoint/2010/main" val="34161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Vsešolski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pristop</a:t>
            </a:r>
            <a:endParaRPr lang="sl-SI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VIZ kot celota </a:t>
            </a:r>
            <a:endParaRPr lang="sl-S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načrtovati, predvidevati aktivnosti, projekte, ki sistematično prispevajo k uresničevanju ciljev državljanske vzgoje v različnih organizacijskih oblikah in v okviru različnih delov šolskega </a:t>
            </a:r>
            <a:r>
              <a:rPr lang="sl-SI" sz="2400" dirty="0" smtClean="0"/>
              <a:t>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stalno strokovno </a:t>
            </a:r>
            <a:r>
              <a:rPr lang="sl-SI" sz="2400" dirty="0" err="1"/>
              <a:t>spopolnjevanje</a:t>
            </a:r>
            <a:r>
              <a:rPr lang="sl-SI" sz="2400" dirty="0"/>
              <a:t> strokovnih </a:t>
            </a:r>
            <a:r>
              <a:rPr lang="sl-SI" sz="2400" dirty="0" smtClean="0"/>
              <a:t>delavcev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gradiva</a:t>
            </a:r>
            <a:r>
              <a:rPr lang="sl-SI" sz="2400" dirty="0"/>
              <a:t>, izmenjava primerov dobrih </a:t>
            </a:r>
            <a:r>
              <a:rPr lang="sl-SI" sz="2400" dirty="0" smtClean="0"/>
              <a:t>praks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vključevanja </a:t>
            </a:r>
            <a:r>
              <a:rPr lang="sl-SI" sz="2400" dirty="0"/>
              <a:t>in </a:t>
            </a:r>
            <a:r>
              <a:rPr lang="sl-SI" sz="2400" dirty="0" smtClean="0"/>
              <a:t>povezave </a:t>
            </a:r>
            <a:r>
              <a:rPr lang="sl-SI" sz="2400" dirty="0"/>
              <a:t>z nevladnimi organizacijami, lokalno skupnostjo, navezave na </a:t>
            </a:r>
            <a:r>
              <a:rPr lang="sl-SI" sz="2400" dirty="0" smtClean="0"/>
              <a:t>različne vsebine (</a:t>
            </a:r>
            <a:r>
              <a:rPr lang="sl-SI" sz="2400" dirty="0"/>
              <a:t>UNESCO </a:t>
            </a:r>
            <a:r>
              <a:rPr lang="sl-SI" sz="2400" dirty="0" err="1"/>
              <a:t>Asp</a:t>
            </a:r>
            <a:r>
              <a:rPr lang="sl-SI" sz="2400" dirty="0"/>
              <a:t> </a:t>
            </a:r>
            <a:r>
              <a:rPr lang="sl-SI" sz="2400" dirty="0" err="1"/>
              <a:t>net</a:t>
            </a:r>
            <a:r>
              <a:rPr lang="sl-SI" sz="2400" dirty="0"/>
              <a:t> šole, </a:t>
            </a:r>
            <a:r>
              <a:rPr lang="sl-SI" sz="2400" dirty="0" err="1"/>
              <a:t>Eko</a:t>
            </a:r>
            <a:r>
              <a:rPr lang="sl-SI" sz="2400" dirty="0"/>
              <a:t> šole, Zdrave šole, otroški parlament itd</a:t>
            </a:r>
            <a:r>
              <a:rPr lang="sl-SI" sz="2400" dirty="0" smtClean="0"/>
              <a:t>.) 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5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Učne oblike, metode,didaktični pristopi</a:t>
            </a:r>
            <a:endParaRPr lang="sl-SI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metoda razgovora (skupinske diskusije)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raziskovanje</a:t>
            </a:r>
            <a:r>
              <a:rPr lang="sl-SI" dirty="0"/>
              <a:t>, </a:t>
            </a:r>
            <a:r>
              <a:rPr lang="sl-SI" dirty="0" smtClean="0"/>
              <a:t>analiza </a:t>
            </a:r>
            <a:r>
              <a:rPr lang="sl-SI" dirty="0"/>
              <a:t>in kritično mišljenje, </a:t>
            </a:r>
            <a:r>
              <a:rPr lang="sl-SI" dirty="0" smtClean="0"/>
              <a:t>metoda </a:t>
            </a:r>
            <a:r>
              <a:rPr lang="sl-SI" dirty="0"/>
              <a:t>dela z besedilom, </a:t>
            </a:r>
            <a:endParaRPr lang="sl-SI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razvijanje </a:t>
            </a:r>
            <a:r>
              <a:rPr lang="sl-SI" dirty="0" err="1" smtClean="0"/>
              <a:t>večperspektivnosti</a:t>
            </a:r>
            <a:endParaRPr lang="sl-SI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p</a:t>
            </a:r>
            <a:r>
              <a:rPr lang="sl-SI" dirty="0" smtClean="0"/>
              <a:t>rojektno delo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/>
              <a:t>različne dejavnosti, povezane s širšo in lokalno </a:t>
            </a:r>
            <a:r>
              <a:rPr lang="sl-SI" dirty="0" smtClean="0"/>
              <a:t>skupnostjo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20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Naprej?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učni načrt za </a:t>
            </a:r>
            <a:r>
              <a:rPr lang="sl-SI" sz="2800" dirty="0"/>
              <a:t>obvezni predmet domovinska in državljanska kultura ter etika </a:t>
            </a:r>
            <a:r>
              <a:rPr lang="sl-SI" sz="2800" dirty="0" smtClean="0"/>
              <a:t>- nenehni </a:t>
            </a:r>
            <a:r>
              <a:rPr lang="sl-SI" sz="2800" dirty="0"/>
              <a:t>premislek o ciljih in vsebinah </a:t>
            </a:r>
            <a:r>
              <a:rPr lang="sl-SI" sz="2800" dirty="0" smtClean="0"/>
              <a:t>predmeta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k</a:t>
            </a:r>
            <a:r>
              <a:rPr lang="sl-SI" sz="2800" dirty="0" smtClean="0"/>
              <a:t>ritično mišljenje </a:t>
            </a:r>
            <a:r>
              <a:rPr lang="sl-SI" sz="2800" dirty="0" err="1" smtClean="0"/>
              <a:t>vs</a:t>
            </a:r>
            <a:r>
              <a:rPr lang="sl-SI" sz="2800" dirty="0" smtClean="0"/>
              <a:t>.</a:t>
            </a:r>
            <a:r>
              <a:rPr lang="sl-SI" sz="2800" dirty="0"/>
              <a:t> bodoče politično </a:t>
            </a:r>
            <a:r>
              <a:rPr lang="sl-SI" sz="2800" dirty="0" smtClean="0"/>
              <a:t>udejstvovanje učencev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vključenost </a:t>
            </a:r>
            <a:r>
              <a:rPr lang="sl-SI" sz="2800" dirty="0"/>
              <a:t>državljanske vzgoje v srednješolsko </a:t>
            </a:r>
            <a:r>
              <a:rPr lang="sl-SI" sz="2800" dirty="0" smtClean="0"/>
              <a:t>izobraževanje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kakovostnejše </a:t>
            </a:r>
            <a:r>
              <a:rPr lang="sl-SI" sz="2800" dirty="0" err="1" smtClean="0"/>
              <a:t>medpredmetno</a:t>
            </a:r>
            <a:r>
              <a:rPr lang="sl-SI" sz="2800" dirty="0" smtClean="0"/>
              <a:t> povezovanje </a:t>
            </a:r>
            <a:r>
              <a:rPr lang="sl-SI" sz="2800" dirty="0"/>
              <a:t>in </a:t>
            </a:r>
            <a:r>
              <a:rPr lang="sl-SI" sz="2800" dirty="0" err="1" smtClean="0"/>
              <a:t>vsešolski</a:t>
            </a:r>
            <a:r>
              <a:rPr lang="sl-SI" sz="2800" dirty="0" smtClean="0"/>
              <a:t> pristop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7132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pozornost!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http</a:t>
            </a:r>
            <a:r>
              <a:rPr lang="sl-SI" sz="2400" dirty="0"/>
              <a:t>://www.unesco.org/new/en/education/themes/leading-the-international-agenda/human-rights-education/</a:t>
            </a:r>
            <a:br>
              <a:rPr lang="sl-SI" sz="2400" dirty="0"/>
            </a:b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l-SI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2880322" cy="31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632848" cy="1512168"/>
          </a:xfrm>
        </p:spPr>
        <p:txBody>
          <a:bodyPr/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DRŽAVLJANSKA VZGOJA: CILJI, VSEBINA IN DIDAKTIČNI PRISTOPI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467544" y="2310085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0" indent="0">
              <a:buNone/>
            </a:pPr>
            <a:endParaRPr lang="sl-SI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0" indent="0">
              <a:buNone/>
            </a:pPr>
            <a:endParaRPr lang="sl-SI" sz="2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2400" i="1" dirty="0" smtClean="0">
                <a:solidFill>
                  <a:srgbClr val="002060"/>
                </a:solidFill>
              </a:rPr>
              <a:t>Dr. Erika RUSTJA</a:t>
            </a:r>
          </a:p>
          <a:p>
            <a:pPr marL="0" indent="0">
              <a:buNone/>
            </a:pPr>
            <a:r>
              <a:rPr lang="sl-SI" sz="2400" i="1" dirty="0" smtClean="0">
                <a:solidFill>
                  <a:srgbClr val="002060"/>
                </a:solidFill>
              </a:rPr>
              <a:t>Urad za razvoj izobraževanja, MIZŠ</a:t>
            </a: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67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632848" cy="1512168"/>
          </a:xfrm>
        </p:spPr>
        <p:txBody>
          <a:bodyPr/>
          <a:lstStyle/>
          <a:p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539552" y="2310209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0" indent="0">
              <a:buNone/>
            </a:pPr>
            <a:endParaRPr lang="sl-SI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0" indent="0">
              <a:buNone/>
            </a:pPr>
            <a:endParaRPr lang="sl-SI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0" indent="0">
              <a:buNone/>
            </a:pPr>
            <a:endParaRPr lang="sl-SI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0" indent="0">
              <a:buNone/>
            </a:pPr>
            <a:endParaRPr lang="sl-SI" sz="2400" i="1" dirty="0">
              <a:solidFill>
                <a:srgbClr val="002060"/>
              </a:solidFill>
            </a:endParaRPr>
          </a:p>
          <a:p>
            <a:r>
              <a:rPr lang="sl-SI" sz="2400" dirty="0" smtClean="0"/>
              <a:t>		</a:t>
            </a:r>
            <a:r>
              <a:rPr lang="sl-SI" sz="2400" dirty="0" err="1" smtClean="0"/>
              <a:t>Georges</a:t>
            </a:r>
            <a:r>
              <a:rPr lang="sl-SI" sz="2400" dirty="0" smtClean="0"/>
              <a:t> </a:t>
            </a:r>
            <a:r>
              <a:rPr lang="sl-SI" sz="2400" dirty="0"/>
              <a:t>Danton (1759–1794)</a:t>
            </a:r>
            <a:endParaRPr lang="sl-SI" sz="2400" i="1" dirty="0" smtClean="0">
              <a:solidFill>
                <a:srgbClr val="002060"/>
              </a:solidFill>
              <a:ea typeface="Gulim" pitchFamily="34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1188"/>
            <a:ext cx="3312368" cy="385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Definicija (</a:t>
            </a:r>
            <a:r>
              <a:rPr lang="sl-SI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Eurydice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2012)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Državljanska vzgoja si prizadeva zagotoviti, da bodo mladi postali dejavni in odgovorni državljani, sposobni prispevati k razvoju in dobrobiti družbe.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59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Državljanska vzgoja: mednarodni dokumenti</a:t>
            </a:r>
            <a:r>
              <a:rPr lang="sl-SI" sz="3200" b="1" dirty="0" smtClean="0"/>
              <a:t/>
            </a:r>
            <a:br>
              <a:rPr lang="sl-SI" sz="3200" b="1" dirty="0" smtClean="0"/>
            </a:br>
            <a:endParaRPr lang="sl-SI" sz="3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Evropska unija </a:t>
            </a:r>
            <a:r>
              <a:rPr lang="sl-SI" sz="2800" dirty="0" smtClean="0"/>
              <a:t>– ELD; </a:t>
            </a:r>
            <a:r>
              <a:rPr lang="sl-SI" sz="2800" dirty="0"/>
              <a:t>s</a:t>
            </a:r>
            <a:r>
              <a:rPr lang="sl-SI" sz="2800" dirty="0" smtClean="0"/>
              <a:t>ocialne in državljanske kompetence; </a:t>
            </a:r>
            <a:r>
              <a:rPr lang="sl-SI" sz="2800" dirty="0" err="1"/>
              <a:t>E</a:t>
            </a:r>
            <a:r>
              <a:rPr lang="sl-SI" sz="2800" dirty="0" err="1" smtClean="0"/>
              <a:t>urydice</a:t>
            </a:r>
            <a:endParaRPr lang="sl-SI" sz="2800" dirty="0" smtClean="0"/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 Evrope </a:t>
            </a:r>
            <a:r>
              <a:rPr lang="sl-SI" sz="2800" dirty="0" smtClean="0"/>
              <a:t>– Listina o izobraževanju za demokratično državljanstvo in za človekove pravice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Združeni narodi</a:t>
            </a:r>
            <a:r>
              <a:rPr lang="sl-SI" sz="2800" dirty="0" smtClean="0"/>
              <a:t> – Svetovni program za izobraževanje za človekove pravice; Unesco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402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Cilji državljanske vzgoje</a:t>
            </a:r>
            <a:b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sl-SI" sz="2800" dirty="0" smtClean="0"/>
              <a:t>Razvijanje politične pismenosti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Uvajanje kritičnega mišljenja in analitičnih spretnosti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Razvijanje določenih vrednot, odnosov in ravnanj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Spodbujanje aktivne participacije ter udejstvovanja na ravni šole in skupnosti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695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Državljanska vzgoja – stopnje izobraževanja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1800" b="1" dirty="0" smtClean="0"/>
          </a:p>
          <a:p>
            <a:r>
              <a:rPr lang="sl-SI" sz="1800" b="1" dirty="0" smtClean="0"/>
              <a:t>Tabela </a:t>
            </a:r>
            <a:r>
              <a:rPr lang="sl-SI" sz="1800" b="1" dirty="0"/>
              <a:t>1: Razvijanje posameznih ciljev državljanske vzgoje v slovenskem šolskem sistemu glede na definicijo </a:t>
            </a:r>
            <a:r>
              <a:rPr lang="sl-SI" sz="1800" b="1" dirty="0" err="1"/>
              <a:t>Eurydice</a:t>
            </a:r>
            <a:r>
              <a:rPr lang="sl-SI" sz="1800" b="1" dirty="0"/>
              <a:t> raziskave </a:t>
            </a:r>
            <a:r>
              <a:rPr lang="sl-SI" sz="1800" b="1" dirty="0" smtClean="0"/>
              <a:t>2012</a:t>
            </a:r>
            <a:endParaRPr lang="sl-SI" sz="18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48039"/>
              </p:ext>
            </p:extLst>
          </p:nvPr>
        </p:nvGraphicFramePr>
        <p:xfrm>
          <a:off x="611560" y="3140968"/>
          <a:ext cx="7632848" cy="3234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667"/>
                <a:gridCol w="824864"/>
                <a:gridCol w="824034"/>
                <a:gridCol w="824034"/>
                <a:gridCol w="831249"/>
              </a:tblGrid>
              <a:tr h="407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Cilji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ISCED 0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ISCED 1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ISCED 2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ISCED 3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Razvijanje politične pismenosti (osnovna dejstva, bistveni koncepti)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DA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DA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Usvajanje kritičnega mišljenja in analitičnih spretnosti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NE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NE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DA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Razvijanje vrednot, odnosov in ravnanj (občutek za spoštovanje, strpnost, solidarnost itd.)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DA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Spodbujanje aktivne participacije ter udejstvovanja na ravni šole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DA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Spodbujanje aktivne participacije ter udejstvovanja v lokalni skupnosti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</a:rPr>
                        <a:t>DA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DA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82750" y="308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l-SI" alt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82750" y="3084513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35967" y="3204047"/>
            <a:ext cx="23756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lt-LT" altLang="sl-SI" sz="9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2"/>
              </a:rPr>
              <a:t>[</a:t>
            </a:r>
            <a:r>
              <a:rPr kumimoji="0" lang="lt-LT" altLang="sl-SI" sz="9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2"/>
              </a:rPr>
              <a:t>1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Vsebine državljanske vzgoje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Eurydice</a:t>
            </a:r>
            <a:r>
              <a:rPr lang="sl-SI" dirty="0"/>
              <a:t> </a:t>
            </a:r>
            <a:r>
              <a:rPr lang="sl-SI" dirty="0" smtClean="0"/>
              <a:t>2012 - tri </a:t>
            </a:r>
            <a:r>
              <a:rPr lang="sl-SI" dirty="0"/>
              <a:t>skupine: </a:t>
            </a:r>
            <a:endParaRPr lang="sl-SI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nacionalni </a:t>
            </a:r>
            <a:r>
              <a:rPr lang="sl-SI" dirty="0"/>
              <a:t>družbeno-politični </a:t>
            </a:r>
            <a:r>
              <a:rPr lang="sl-SI" dirty="0" smtClean="0"/>
              <a:t>sistem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družbena vprašanja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evropska </a:t>
            </a:r>
            <a:r>
              <a:rPr lang="sl-SI" dirty="0"/>
              <a:t>in mednarodna </a:t>
            </a:r>
            <a:r>
              <a:rPr lang="sl-SI" dirty="0" smtClean="0"/>
              <a:t>razsežnost</a:t>
            </a:r>
            <a:endParaRPr lang="sl-SI" dirty="0"/>
          </a:p>
          <a:p>
            <a:r>
              <a:rPr lang="sl-SI" dirty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77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632848" cy="1008112"/>
          </a:xfrm>
        </p:spPr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Najpogostejše teme v evropskih državah (</a:t>
            </a:r>
            <a:r>
              <a:rPr lang="sl-S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Eurydice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družbeno-politični sistem </a:t>
            </a:r>
            <a:r>
              <a:rPr lang="sl-SI" sz="2000" dirty="0" smtClean="0"/>
              <a:t>države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človekove pravice;  demokratične vrednote; enakost </a:t>
            </a:r>
            <a:r>
              <a:rPr lang="sl-SI" sz="2000" dirty="0"/>
              <a:t>in </a:t>
            </a:r>
            <a:r>
              <a:rPr lang="sl-SI" sz="2000" dirty="0" smtClean="0"/>
              <a:t>pravičnost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kulturna raznolikost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strpnost </a:t>
            </a:r>
            <a:r>
              <a:rPr lang="sl-SI" sz="2000" dirty="0"/>
              <a:t>in </a:t>
            </a:r>
            <a:r>
              <a:rPr lang="sl-SI" sz="2000" dirty="0" smtClean="0"/>
              <a:t>diskriminacija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trajnostni razvoj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nacionalna </a:t>
            </a:r>
            <a:r>
              <a:rPr lang="sl-SI" sz="2000" dirty="0"/>
              <a:t>identiteta in </a:t>
            </a:r>
            <a:r>
              <a:rPr lang="sl-SI" sz="2000" dirty="0" smtClean="0"/>
              <a:t>pripadnost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u="sng" dirty="0"/>
              <a:t>e</a:t>
            </a:r>
            <a:r>
              <a:rPr lang="sl-SI" sz="2000" u="sng" dirty="0" smtClean="0"/>
              <a:t>vropska razsežnost</a:t>
            </a:r>
            <a:r>
              <a:rPr lang="sl-SI" sz="2000" dirty="0" smtClean="0"/>
              <a:t>: evropska </a:t>
            </a:r>
            <a:r>
              <a:rPr lang="sl-SI" sz="2000" dirty="0"/>
              <a:t>identiteta in pripadnost; evropska zgodovina, kultura in književnost; </a:t>
            </a:r>
            <a:r>
              <a:rPr lang="sl-SI" sz="2000" dirty="0" smtClean="0"/>
              <a:t>glavna gospodarska/politična/ družbena </a:t>
            </a:r>
            <a:r>
              <a:rPr lang="sl-SI" sz="2000" dirty="0"/>
              <a:t>vprašanja; delovanje institucij in prihodnost </a:t>
            </a:r>
            <a:r>
              <a:rPr lang="sl-SI" sz="2000" dirty="0" smtClean="0"/>
              <a:t>EU;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u="sng" dirty="0" smtClean="0"/>
              <a:t>mednarodna </a:t>
            </a:r>
            <a:r>
              <a:rPr lang="sl-SI" sz="2000" u="sng" dirty="0"/>
              <a:t>razsežnost</a:t>
            </a:r>
            <a:r>
              <a:rPr lang="sl-SI" sz="2000" dirty="0"/>
              <a:t>: zgodovina, kultura in </a:t>
            </a:r>
            <a:r>
              <a:rPr lang="sl-SI" sz="2000" dirty="0" smtClean="0"/>
              <a:t>književnost; glavna </a:t>
            </a:r>
            <a:r>
              <a:rPr lang="sl-SI" sz="2000" dirty="0"/>
              <a:t>gospodarska/politična/družbena vprašanja; mednarodni odnosi, delovanje mednarodnih organizacij </a:t>
            </a:r>
          </a:p>
        </p:txBody>
      </p:sp>
    </p:spTree>
    <p:extLst>
      <p:ext uri="{BB962C8B-B14F-4D97-AF65-F5344CB8AC3E}">
        <p14:creationId xmlns:p14="http://schemas.microsoft.com/office/powerpoint/2010/main" val="16248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686</Words>
  <Application>Microsoft Office PowerPoint</Application>
  <PresentationFormat>Diaprojekcija na zaslonu (4:3)</PresentationFormat>
  <Paragraphs>203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PowerPointova predstavitev</vt:lpstr>
      <vt:lpstr>DRŽAVLJANSKA VZGOJA: CILJI, VSEBINA IN DIDAKTIČNI PRISTOPI</vt:lpstr>
      <vt:lpstr>PowerPointova predstavitev</vt:lpstr>
      <vt:lpstr>Definicija (Eurydice 2012)</vt:lpstr>
      <vt:lpstr>Državljanska vzgoja: mednarodni dokumenti </vt:lpstr>
      <vt:lpstr>Cilji državljanske vzgoje </vt:lpstr>
      <vt:lpstr>Državljanska vzgoja – stopnje izobraževanja</vt:lpstr>
      <vt:lpstr>Vsebine državljanske vzgoje</vt:lpstr>
      <vt:lpstr>Najpogostejše teme v evropskih državah (Eurydice 2012)</vt:lpstr>
      <vt:lpstr>Raziskava ICCS, IEA, 2009</vt:lpstr>
      <vt:lpstr>Mnenja učiteljev o pomembnosti posebnih ciljev državljanske vzgoje – povprečje in izbor držav</vt:lpstr>
      <vt:lpstr>Predmetni pristop</vt:lpstr>
      <vt:lpstr>Medpredmetni pristop</vt:lpstr>
      <vt:lpstr>Vsešolski pristop</vt:lpstr>
      <vt:lpstr>Učne oblike, metode,didaktični pristopi</vt:lpstr>
      <vt:lpstr>Naprej?</vt:lpstr>
      <vt:lpstr>Hvala za pozornost!  http://www.unesco.org/new/en/education/themes/leading-the-international-agenda/human-rights-education/ </vt:lpstr>
    </vt:vector>
  </TitlesOfParts>
  <Company>Studio 3S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tjasa</dc:creator>
  <cp:lastModifiedBy>erikar</cp:lastModifiedBy>
  <cp:revision>42</cp:revision>
  <cp:lastPrinted>2013-10-09T11:34:56Z</cp:lastPrinted>
  <dcterms:created xsi:type="dcterms:W3CDTF">2013-09-02T09:15:01Z</dcterms:created>
  <dcterms:modified xsi:type="dcterms:W3CDTF">2013-10-09T20:19:02Z</dcterms:modified>
</cp:coreProperties>
</file>